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E80A2-FBE5-4DDE-A727-383808D41B74}" type="datetimeFigureOut">
              <a:rPr lang="en-US" smtClean="0"/>
              <a:t>8/5/2021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2FAC7F-D01C-4068-B0A6-7C5F51ED9D7F}" type="slidenum">
              <a:rPr lang="en-US" smtClean="0"/>
              <a:t>‹#›</a:t>
            </a:fld>
            <a:endParaRPr lang="en-US"/>
          </a:p>
        </p:txBody>
      </p:sp>
    </p:spTree>
    <p:extLst>
      <p:ext uri="{BB962C8B-B14F-4D97-AF65-F5344CB8AC3E}">
        <p14:creationId xmlns:p14="http://schemas.microsoft.com/office/powerpoint/2010/main" val="1716852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a:t>Will need to put link to document</a:t>
            </a:r>
            <a:r>
              <a:rPr lang="en-US" i="1" baseline="0" dirty="0"/>
              <a:t> into chat. Can send to people ahead of time, but many won’t review. Can create word document and put link in chat…suggestion to use </a:t>
            </a:r>
            <a:r>
              <a:rPr lang="en-US" i="1" baseline="0" dirty="0" err="1"/>
              <a:t>Kram</a:t>
            </a:r>
            <a:r>
              <a:rPr lang="en-US" i="1" baseline="0" dirty="0"/>
              <a:t> &amp; Higgins but vary the suggested guidelines slightly as below – put the guidelines on the document we link to in the chat so it can be right in front of them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1"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i="1" baseline="0" dirty="0"/>
              <a:t>Kenzie 3/23/2021: I think we should have people spend the time to think about what their own buckets may be and discuss those buckets in the group.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1" i="1"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i="1" baseline="0" dirty="0"/>
              <a:t>I don’t think we want to go so far as to split out the operational network, career network, and strategic network in this session – I think that is too confusing as now we are talking about multiple buckets and multiple networks.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1" i="1"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i="1" baseline="0" dirty="0"/>
              <a:t>Instead, I think we should focus on who fits in what bucket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1" i="1" baseline="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i="1" baseline="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i="1" dirty="0"/>
          </a:p>
          <a:p>
            <a:endParaRPr lang="en-US" dirty="0"/>
          </a:p>
          <a:p>
            <a:r>
              <a:rPr lang="en-US" b="1" i="1" dirty="0"/>
              <a:t>ACTIVITY #2 (still individual, but alert them that we will be breaking into groups</a:t>
            </a:r>
          </a:p>
          <a:p>
            <a:r>
              <a:rPr lang="en-US" dirty="0"/>
              <a:t>Discuss distance from</a:t>
            </a:r>
            <a:r>
              <a:rPr lang="en-US" baseline="0" dirty="0"/>
              <a:t> others to you (tie back to idea of strength of weak ties)</a:t>
            </a:r>
          </a:p>
          <a:p>
            <a:endParaRPr lang="en-US" baseline="0" dirty="0"/>
          </a:p>
          <a:p>
            <a:r>
              <a:rPr lang="en-US" baseline="0" dirty="0"/>
              <a:t>TASK: (Taken from </a:t>
            </a:r>
            <a:r>
              <a:rPr lang="en-US" baseline="0" dirty="0" err="1"/>
              <a:t>Kram</a:t>
            </a:r>
            <a:r>
              <a:rPr lang="en-US" baseline="0" dirty="0"/>
              <a:t> and Higgins 2013: https://www.bumc.bu.edu/facdev-medicine/files/2009/12/Developmental_Network-AssessmentKramandHiggins.pdf ]</a:t>
            </a:r>
          </a:p>
          <a:p>
            <a:r>
              <a:rPr lang="en-US" baseline="0" dirty="0"/>
              <a:t>	Label each section as a different social arena from which developmental relationships originate, e.g., work (maybe splitting into multiple areas – clinical, education, research, community service), family, community, professional organizations</a:t>
            </a:r>
          </a:p>
          <a:p>
            <a:endParaRPr lang="en-US" baseline="0" dirty="0"/>
          </a:p>
          <a:p>
            <a:pPr lvl="1"/>
            <a:r>
              <a:rPr lang="en-US" baseline="0" dirty="0"/>
              <a:t>Put initials of important people in the appropriate quadrant, indicating how close or distant they are from you by the length of the line that connects to the two of you (if accessible – consider using different colors)</a:t>
            </a:r>
          </a:p>
          <a:p>
            <a:endParaRPr lang="en-US" baseline="0" dirty="0"/>
          </a:p>
          <a:p>
            <a:r>
              <a:rPr lang="en-US" i="0" baseline="0" dirty="0"/>
              <a:t>PAUSE for 1 – 2 minutes for people to START (and stress that it is a START) to fill this out</a:t>
            </a:r>
            <a:endParaRPr lang="en-US" baseline="0" dirty="0"/>
          </a:p>
          <a:p>
            <a:endParaRPr lang="en-US" baseline="0" dirty="0"/>
          </a:p>
          <a:p>
            <a:r>
              <a:rPr lang="en-US" b="1" baseline="0" dirty="0"/>
              <a:t>Begin with big group discussion then move to breakout groups:</a:t>
            </a:r>
          </a:p>
          <a:p>
            <a:r>
              <a:rPr lang="en-US" b="1" baseline="0" dirty="0"/>
              <a:t>   	What are your thoughts as you are filling out this network map?</a:t>
            </a:r>
          </a:p>
          <a:p>
            <a:r>
              <a:rPr lang="en-US" b="1" baseline="0" dirty="0"/>
              <a:t>	In what areas do you see your greatest concentration of developers? What are your thoughts about that?</a:t>
            </a:r>
          </a:p>
          <a:p>
            <a:r>
              <a:rPr lang="en-US" b="1" baseline="0" dirty="0"/>
              <a:t>	Did anything surprise you as you worked to fill out this map?</a:t>
            </a:r>
          </a:p>
          <a:p>
            <a:endParaRPr lang="en-US" baseline="0" dirty="0"/>
          </a:p>
          <a:p>
            <a:r>
              <a:rPr lang="en-US" baseline="0" dirty="0"/>
              <a:t>	</a:t>
            </a:r>
          </a:p>
          <a:p>
            <a:endParaRPr lang="en-US" baseline="0" dirty="0"/>
          </a:p>
          <a:p>
            <a:r>
              <a:rPr lang="en-US" b="1" baseline="0" dirty="0"/>
              <a:t>Question – how to best make this a breakout activity? I think this could work well, but especially if we could make it a Think-pair-share type of activity. Could keep people in the larger group for a couple of minutes (as we would if we were in person) to give them time to think, and then send off into small breakout groups….</a:t>
            </a:r>
          </a:p>
          <a:p>
            <a:endParaRPr lang="en-US" b="1" baseline="0" dirty="0"/>
          </a:p>
          <a:p>
            <a:r>
              <a:rPr lang="en-US" b="1" baseline="0" dirty="0"/>
              <a:t>SHOULD Discuss size of breakout groups…have tended to go slightly larger in case people step away so as not to leave someone alone, but think smaller group may be more conducive here</a:t>
            </a:r>
          </a:p>
          <a:p>
            <a:r>
              <a:rPr lang="en-US" b="1" baseline="0" dirty="0"/>
              <a:t>	maybe 4 people?</a:t>
            </a:r>
            <a:endParaRPr lang="en-US" b="1" dirty="0"/>
          </a:p>
        </p:txBody>
      </p:sp>
      <p:sp>
        <p:nvSpPr>
          <p:cNvPr id="4" name="Slide Number Placeholder 3"/>
          <p:cNvSpPr>
            <a:spLocks noGrp="1"/>
          </p:cNvSpPr>
          <p:nvPr>
            <p:ph type="sldNum" sz="quarter" idx="10"/>
          </p:nvPr>
        </p:nvSpPr>
        <p:spPr/>
        <p:txBody>
          <a:bodyPr/>
          <a:lstStyle/>
          <a:p>
            <a:fld id="{1995F329-3889-8645-AA6B-3C2BA478A30C}" type="slidenum">
              <a:rPr lang="en-US" smtClean="0"/>
              <a:t>1</a:t>
            </a:fld>
            <a:endParaRPr lang="en-US"/>
          </a:p>
        </p:txBody>
      </p:sp>
    </p:spTree>
    <p:extLst>
      <p:ext uri="{BB962C8B-B14F-4D97-AF65-F5344CB8AC3E}">
        <p14:creationId xmlns:p14="http://schemas.microsoft.com/office/powerpoint/2010/main" val="2025637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0E1C9F2-D606-44ED-931F-EB9F74FD6DDB}"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3667321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1C9F2-D606-44ED-931F-EB9F74FD6DDB}"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42352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1C9F2-D606-44ED-931F-EB9F74FD6DDB}"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1691278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itle 1"/>
          <p:cNvSpPr>
            <a:spLocks noGrp="1"/>
          </p:cNvSpPr>
          <p:nvPr>
            <p:ph type="title"/>
          </p:nvPr>
        </p:nvSpPr>
        <p:spPr>
          <a:xfrm>
            <a:off x="1464743" y="169881"/>
            <a:ext cx="9573685" cy="1016000"/>
          </a:xfrm>
          <a:prstGeom prst="rect">
            <a:avLst/>
          </a:prstGeom>
        </p:spPr>
        <p:txBody>
          <a:bodyPr/>
          <a:lstStyle>
            <a:lvl1pPr>
              <a:lnSpc>
                <a:spcPct val="90000"/>
              </a:lnSpc>
              <a:defRPr/>
            </a:lvl1pPr>
          </a:lstStyle>
          <a:p>
            <a:r>
              <a:rPr lang="en-US" dirty="0"/>
              <a:t>Click to edit Master title style</a:t>
            </a:r>
          </a:p>
        </p:txBody>
      </p:sp>
      <p:sp>
        <p:nvSpPr>
          <p:cNvPr id="9" name="Content Placeholder 2"/>
          <p:cNvSpPr>
            <a:spLocks noGrp="1"/>
          </p:cNvSpPr>
          <p:nvPr>
            <p:ph idx="1"/>
          </p:nvPr>
        </p:nvSpPr>
        <p:spPr>
          <a:xfrm>
            <a:off x="1241840" y="2035613"/>
            <a:ext cx="9796587" cy="396874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0"/>
          <p:cNvSpPr>
            <a:spLocks noGrp="1"/>
          </p:cNvSpPr>
          <p:nvPr>
            <p:ph type="body" sz="quarter" idx="13" hasCustomPrompt="1"/>
          </p:nvPr>
        </p:nvSpPr>
        <p:spPr>
          <a:xfrm>
            <a:off x="1464742" y="1195843"/>
            <a:ext cx="9573684" cy="609600"/>
          </a:xfrm>
          <a:prstGeom prst="rect">
            <a:avLst/>
          </a:prstGeom>
        </p:spPr>
        <p:txBody>
          <a:bodyPr/>
          <a:lstStyle>
            <a:lvl1pPr marL="0" indent="0">
              <a:lnSpc>
                <a:spcPct val="85000"/>
              </a:lnSpc>
              <a:spcBef>
                <a:spcPts val="0"/>
              </a:spcBef>
              <a:buNone/>
              <a:defRPr sz="2667" spc="-107" baseline="0">
                <a:solidFill>
                  <a:schemeClr val="accent2"/>
                </a:solidFill>
              </a:defRPr>
            </a:lvl1pPr>
            <a:lvl2pPr marL="275160" indent="0">
              <a:buNone/>
              <a:defRPr/>
            </a:lvl2pPr>
            <a:lvl3pPr marL="609585" indent="0">
              <a:buNone/>
              <a:defRPr/>
            </a:lvl3pPr>
            <a:lvl4pPr marL="842412" indent="0">
              <a:buNone/>
              <a:defRPr/>
            </a:lvl4pPr>
            <a:lvl5pPr marL="1073123" indent="0">
              <a:buNone/>
              <a:defRPr/>
            </a:lvl5pPr>
          </a:lstStyle>
          <a:p>
            <a:pPr lvl="0"/>
            <a:r>
              <a:rPr lang="en-US" dirty="0"/>
              <a:t>Slide Subtitle</a:t>
            </a:r>
          </a:p>
        </p:txBody>
      </p:sp>
    </p:spTree>
    <p:extLst>
      <p:ext uri="{BB962C8B-B14F-4D97-AF65-F5344CB8AC3E}">
        <p14:creationId xmlns:p14="http://schemas.microsoft.com/office/powerpoint/2010/main" val="156683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1C9F2-D606-44ED-931F-EB9F74FD6DDB}"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2963857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E1C9F2-D606-44ED-931F-EB9F74FD6DDB}"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115004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E1C9F2-D606-44ED-931F-EB9F74FD6DDB}"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427301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E1C9F2-D606-44ED-931F-EB9F74FD6DDB}" type="datetimeFigureOut">
              <a:rPr lang="en-US" smtClean="0"/>
              <a:t>8/5/2021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4220268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E1C9F2-D606-44ED-931F-EB9F74FD6DDB}" type="datetimeFigureOut">
              <a:rPr lang="en-US" smtClean="0"/>
              <a:t>8/5/2021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319860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1C9F2-D606-44ED-931F-EB9F74FD6DDB}" type="datetimeFigureOut">
              <a:rPr lang="en-US" smtClean="0"/>
              <a:t>8/5/2021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310287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E1C9F2-D606-44ED-931F-EB9F74FD6DDB}"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41174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E1C9F2-D606-44ED-931F-EB9F74FD6DDB}"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329FD-8F8D-45A0-B534-E734892DFB56}" type="slidenum">
              <a:rPr lang="en-US" smtClean="0"/>
              <a:t>‹#›</a:t>
            </a:fld>
            <a:endParaRPr lang="en-US"/>
          </a:p>
        </p:txBody>
      </p:sp>
    </p:spTree>
    <p:extLst>
      <p:ext uri="{BB962C8B-B14F-4D97-AF65-F5344CB8AC3E}">
        <p14:creationId xmlns:p14="http://schemas.microsoft.com/office/powerpoint/2010/main" val="224939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1C9F2-D606-44ED-931F-EB9F74FD6DDB}" type="datetimeFigureOut">
              <a:rPr lang="en-US" smtClean="0"/>
              <a:t>8/5/2021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329FD-8F8D-45A0-B534-E734892DFB56}" type="slidenum">
              <a:rPr lang="en-US" smtClean="0"/>
              <a:t>‹#›</a:t>
            </a:fld>
            <a:endParaRPr lang="en-US"/>
          </a:p>
        </p:txBody>
      </p:sp>
    </p:spTree>
    <p:extLst>
      <p:ext uri="{BB962C8B-B14F-4D97-AF65-F5344CB8AC3E}">
        <p14:creationId xmlns:p14="http://schemas.microsoft.com/office/powerpoint/2010/main" val="4095762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80255"/>
            <a:ext cx="12050332" cy="1016000"/>
          </a:xfrm>
        </p:spPr>
        <p:txBody>
          <a:bodyPr>
            <a:normAutofit fontScale="90000"/>
          </a:bodyPr>
          <a:lstStyle/>
          <a:p>
            <a:r>
              <a:rPr lang="en-US" dirty="0"/>
              <a:t> Developmental Network Map: What are your buckets?</a:t>
            </a:r>
          </a:p>
        </p:txBody>
      </p:sp>
      <p:grpSp>
        <p:nvGrpSpPr>
          <p:cNvPr id="9" name="Group 8">
            <a:extLst>
              <a:ext uri="{FF2B5EF4-FFF2-40B4-BE49-F238E27FC236}">
                <a16:creationId xmlns:a16="http://schemas.microsoft.com/office/drawing/2014/main" id="{FE2291B8-169E-45E7-B042-197DD8D6D0E9}"/>
              </a:ext>
            </a:extLst>
          </p:cNvPr>
          <p:cNvGrpSpPr/>
          <p:nvPr/>
        </p:nvGrpSpPr>
        <p:grpSpPr>
          <a:xfrm>
            <a:off x="907627" y="6319521"/>
            <a:ext cx="2438400" cy="474004"/>
            <a:chOff x="680720" y="4739640"/>
            <a:chExt cx="1828800" cy="355503"/>
          </a:xfrm>
        </p:grpSpPr>
        <p:sp>
          <p:nvSpPr>
            <p:cNvPr id="10" name="Rectangle 9">
              <a:extLst>
                <a:ext uri="{FF2B5EF4-FFF2-40B4-BE49-F238E27FC236}">
                  <a16:creationId xmlns:a16="http://schemas.microsoft.com/office/drawing/2014/main" id="{6B7B9721-C0E5-46DC-9CC4-40A296F97572}"/>
                </a:ext>
              </a:extLst>
            </p:cNvPr>
            <p:cNvSpPr/>
            <p:nvPr/>
          </p:nvSpPr>
          <p:spPr>
            <a:xfrm>
              <a:off x="690880" y="4739640"/>
              <a:ext cx="1818640" cy="34544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1" name="Picture 10">
              <a:extLst>
                <a:ext uri="{FF2B5EF4-FFF2-40B4-BE49-F238E27FC236}">
                  <a16:creationId xmlns:a16="http://schemas.microsoft.com/office/drawing/2014/main" id="{83C41957-D518-439F-A96F-57F7973FC260}"/>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80720" y="4749800"/>
              <a:ext cx="1818640" cy="345343"/>
            </a:xfrm>
            <a:prstGeom prst="rect">
              <a:avLst/>
            </a:prstGeom>
          </p:spPr>
        </p:pic>
      </p:grpSp>
      <p:grpSp>
        <p:nvGrpSpPr>
          <p:cNvPr id="15" name="Group 14">
            <a:extLst>
              <a:ext uri="{FF2B5EF4-FFF2-40B4-BE49-F238E27FC236}">
                <a16:creationId xmlns:a16="http://schemas.microsoft.com/office/drawing/2014/main" id="{D3B20E8D-0394-4FC4-8B0E-AE4628B7830B}"/>
              </a:ext>
            </a:extLst>
          </p:cNvPr>
          <p:cNvGrpSpPr/>
          <p:nvPr/>
        </p:nvGrpSpPr>
        <p:grpSpPr>
          <a:xfrm>
            <a:off x="3811729" y="1798020"/>
            <a:ext cx="4876231" cy="4877197"/>
            <a:chOff x="1131319" y="1403405"/>
            <a:chExt cx="4673797" cy="4768795"/>
          </a:xfrm>
        </p:grpSpPr>
        <p:sp>
          <p:nvSpPr>
            <p:cNvPr id="16" name="Oval 15">
              <a:extLst>
                <a:ext uri="{FF2B5EF4-FFF2-40B4-BE49-F238E27FC236}">
                  <a16:creationId xmlns:a16="http://schemas.microsoft.com/office/drawing/2014/main" id="{C3628F92-7DB0-4214-86FE-728A9CD441E1}"/>
                </a:ext>
              </a:extLst>
            </p:cNvPr>
            <p:cNvSpPr/>
            <p:nvPr/>
          </p:nvSpPr>
          <p:spPr>
            <a:xfrm>
              <a:off x="2606040" y="2866445"/>
              <a:ext cx="1645920" cy="164592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tx1"/>
                </a:solidFill>
              </a:endParaRPr>
            </a:p>
          </p:txBody>
        </p:sp>
        <p:sp>
          <p:nvSpPr>
            <p:cNvPr id="17" name="Oval 16">
              <a:extLst>
                <a:ext uri="{FF2B5EF4-FFF2-40B4-BE49-F238E27FC236}">
                  <a16:creationId xmlns:a16="http://schemas.microsoft.com/office/drawing/2014/main" id="{66A53D81-019F-4685-8AD7-2458E771A710}"/>
                </a:ext>
              </a:extLst>
            </p:cNvPr>
            <p:cNvSpPr/>
            <p:nvPr/>
          </p:nvSpPr>
          <p:spPr>
            <a:xfrm>
              <a:off x="1873858" y="2134925"/>
              <a:ext cx="3108960" cy="310896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tx1"/>
                </a:solidFill>
              </a:endParaRPr>
            </a:p>
          </p:txBody>
        </p:sp>
        <p:sp>
          <p:nvSpPr>
            <p:cNvPr id="18" name="Oval 17">
              <a:extLst>
                <a:ext uri="{FF2B5EF4-FFF2-40B4-BE49-F238E27FC236}">
                  <a16:creationId xmlns:a16="http://schemas.microsoft.com/office/drawing/2014/main" id="{8D94E69F-86F2-43E6-A454-5F83CB55FC4F}"/>
                </a:ext>
              </a:extLst>
            </p:cNvPr>
            <p:cNvSpPr/>
            <p:nvPr/>
          </p:nvSpPr>
          <p:spPr>
            <a:xfrm>
              <a:off x="2239618" y="2500685"/>
              <a:ext cx="2377440" cy="237744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tx1"/>
                </a:solidFill>
              </a:endParaRPr>
            </a:p>
          </p:txBody>
        </p:sp>
        <p:sp>
          <p:nvSpPr>
            <p:cNvPr id="19" name="Oval 18">
              <a:extLst>
                <a:ext uri="{FF2B5EF4-FFF2-40B4-BE49-F238E27FC236}">
                  <a16:creationId xmlns:a16="http://schemas.microsoft.com/office/drawing/2014/main" id="{F0861121-3933-4DDA-B0F0-7FDE7C9805BA}"/>
                </a:ext>
              </a:extLst>
            </p:cNvPr>
            <p:cNvSpPr/>
            <p:nvPr/>
          </p:nvSpPr>
          <p:spPr>
            <a:xfrm>
              <a:off x="1508098" y="1769165"/>
              <a:ext cx="3840480" cy="384048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tx1"/>
                </a:solidFill>
              </a:endParaRPr>
            </a:p>
          </p:txBody>
        </p:sp>
        <p:sp>
          <p:nvSpPr>
            <p:cNvPr id="20" name="Oval 19">
              <a:extLst>
                <a:ext uri="{FF2B5EF4-FFF2-40B4-BE49-F238E27FC236}">
                  <a16:creationId xmlns:a16="http://schemas.microsoft.com/office/drawing/2014/main" id="{587729BF-D784-43E6-A77A-522C3841B16D}"/>
                </a:ext>
              </a:extLst>
            </p:cNvPr>
            <p:cNvSpPr/>
            <p:nvPr/>
          </p:nvSpPr>
          <p:spPr>
            <a:xfrm>
              <a:off x="1142338" y="1403405"/>
              <a:ext cx="4572000" cy="45720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tx1"/>
                </a:solidFill>
              </a:endParaRPr>
            </a:p>
          </p:txBody>
        </p:sp>
        <p:cxnSp>
          <p:nvCxnSpPr>
            <p:cNvPr id="21" name="Straight Connector 20">
              <a:extLst>
                <a:ext uri="{FF2B5EF4-FFF2-40B4-BE49-F238E27FC236}">
                  <a16:creationId xmlns:a16="http://schemas.microsoft.com/office/drawing/2014/main" id="{067BE9F8-AA17-4F83-ADFD-F5C4FB9CB71E}"/>
                </a:ext>
              </a:extLst>
            </p:cNvPr>
            <p:cNvCxnSpPr>
              <a:cxnSpLocks/>
            </p:cNvCxnSpPr>
            <p:nvPr/>
          </p:nvCxnSpPr>
          <p:spPr>
            <a:xfrm flipV="1">
              <a:off x="3624925" y="1679757"/>
              <a:ext cx="1227255" cy="16107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02F9D4E-73C6-4EC9-BE14-CCA8311EC4D2}"/>
                </a:ext>
              </a:extLst>
            </p:cNvPr>
            <p:cNvCxnSpPr>
              <a:cxnSpLocks/>
            </p:cNvCxnSpPr>
            <p:nvPr/>
          </p:nvCxnSpPr>
          <p:spPr>
            <a:xfrm>
              <a:off x="1933947" y="1695321"/>
              <a:ext cx="1299130" cy="1595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27DACB8-BCD1-4A8C-9064-4C12E712155D}"/>
                </a:ext>
              </a:extLst>
            </p:cNvPr>
            <p:cNvCxnSpPr>
              <a:cxnSpLocks/>
              <a:stCxn id="26" idx="4"/>
            </p:cNvCxnSpPr>
            <p:nvPr/>
          </p:nvCxnSpPr>
          <p:spPr>
            <a:xfrm>
              <a:off x="3429000" y="4147930"/>
              <a:ext cx="0" cy="2024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993779C-2FC3-4645-8127-3ECFA8B0EA2B}"/>
                </a:ext>
              </a:extLst>
            </p:cNvPr>
            <p:cNvCxnSpPr>
              <a:cxnSpLocks/>
            </p:cNvCxnSpPr>
            <p:nvPr/>
          </p:nvCxnSpPr>
          <p:spPr>
            <a:xfrm>
              <a:off x="3850642" y="3808058"/>
              <a:ext cx="1954474" cy="4292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DC1D85-8A4F-42AF-A0F2-BAA3619CEBD1}"/>
                </a:ext>
              </a:extLst>
            </p:cNvPr>
            <p:cNvCxnSpPr>
              <a:cxnSpLocks/>
            </p:cNvCxnSpPr>
            <p:nvPr/>
          </p:nvCxnSpPr>
          <p:spPr>
            <a:xfrm flipV="1">
              <a:off x="1131319" y="3855722"/>
              <a:ext cx="1876041" cy="7089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36150A6A-4F07-4AA5-8A82-90E85F3815C7}"/>
                </a:ext>
              </a:extLst>
            </p:cNvPr>
            <p:cNvSpPr/>
            <p:nvPr/>
          </p:nvSpPr>
          <p:spPr>
            <a:xfrm>
              <a:off x="2971800" y="3233530"/>
              <a:ext cx="914400" cy="914400"/>
            </a:xfrm>
            <a:prstGeom prst="ellipse">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tx1"/>
                  </a:solidFill>
                </a:rPr>
                <a:t>ME</a:t>
              </a:r>
            </a:p>
          </p:txBody>
        </p:sp>
      </p:grpSp>
      <p:grpSp>
        <p:nvGrpSpPr>
          <p:cNvPr id="5" name="Group 4"/>
          <p:cNvGrpSpPr/>
          <p:nvPr/>
        </p:nvGrpSpPr>
        <p:grpSpPr>
          <a:xfrm>
            <a:off x="1859493" y="1196255"/>
            <a:ext cx="8675784" cy="5038215"/>
            <a:chOff x="1394620" y="846551"/>
            <a:chExt cx="6506838" cy="3778661"/>
          </a:xfrm>
        </p:grpSpPr>
        <p:sp>
          <p:nvSpPr>
            <p:cNvPr id="28" name="Rectangle: Rounded Corners 81">
              <a:extLst>
                <a:ext uri="{FF2B5EF4-FFF2-40B4-BE49-F238E27FC236}">
                  <a16:creationId xmlns:a16="http://schemas.microsoft.com/office/drawing/2014/main" id="{FDF8E6C8-7C74-43F2-ABEE-11F0C94D4F58}"/>
                </a:ext>
              </a:extLst>
            </p:cNvPr>
            <p:cNvSpPr/>
            <p:nvPr/>
          </p:nvSpPr>
          <p:spPr>
            <a:xfrm>
              <a:off x="6436392" y="1868215"/>
              <a:ext cx="1465066" cy="370051"/>
            </a:xfrm>
            <a:prstGeom prst="roundRect">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Rectangle: Rounded Corners 85">
              <a:extLst>
                <a:ext uri="{FF2B5EF4-FFF2-40B4-BE49-F238E27FC236}">
                  <a16:creationId xmlns:a16="http://schemas.microsoft.com/office/drawing/2014/main" id="{94C89436-98AF-4C78-9173-6124D12D7C19}"/>
                </a:ext>
              </a:extLst>
            </p:cNvPr>
            <p:cNvSpPr/>
            <p:nvPr/>
          </p:nvSpPr>
          <p:spPr>
            <a:xfrm>
              <a:off x="6051128" y="4251156"/>
              <a:ext cx="1457832" cy="370051"/>
            </a:xfrm>
            <a:prstGeom prst="roundRect">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2" name="Rectangle: Rounded Corners 86">
              <a:extLst>
                <a:ext uri="{FF2B5EF4-FFF2-40B4-BE49-F238E27FC236}">
                  <a16:creationId xmlns:a16="http://schemas.microsoft.com/office/drawing/2014/main" id="{CAEA794F-9F5E-4A2E-AE6C-81BC365D535A}"/>
                </a:ext>
              </a:extLst>
            </p:cNvPr>
            <p:cNvSpPr/>
            <p:nvPr/>
          </p:nvSpPr>
          <p:spPr>
            <a:xfrm>
              <a:off x="1777142" y="4255161"/>
              <a:ext cx="1465066" cy="370051"/>
            </a:xfrm>
            <a:prstGeom prst="roundRect">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Speech Bubble: Rectangle with Corners Rounded 88">
              <a:extLst>
                <a:ext uri="{FF2B5EF4-FFF2-40B4-BE49-F238E27FC236}">
                  <a16:creationId xmlns:a16="http://schemas.microsoft.com/office/drawing/2014/main" id="{F2314BF7-596F-4558-A0DF-0981FD112022}"/>
                </a:ext>
              </a:extLst>
            </p:cNvPr>
            <p:cNvSpPr/>
            <p:nvPr/>
          </p:nvSpPr>
          <p:spPr>
            <a:xfrm>
              <a:off x="3959773" y="846551"/>
              <a:ext cx="1457832" cy="370051"/>
            </a:xfrm>
            <a:prstGeom prst="wedgeRoundRectCallout">
              <a:avLst>
                <a:gd name="adj1" fmla="val -19634"/>
                <a:gd name="adj2" fmla="val -2337"/>
                <a:gd name="adj3" fmla="val 16667"/>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Speech Bubble: Rectangle with Corners Rounded 89">
              <a:extLst>
                <a:ext uri="{FF2B5EF4-FFF2-40B4-BE49-F238E27FC236}">
                  <a16:creationId xmlns:a16="http://schemas.microsoft.com/office/drawing/2014/main" id="{54B82F78-32ED-4D77-8F7D-36C86F8F21E7}"/>
                </a:ext>
              </a:extLst>
            </p:cNvPr>
            <p:cNvSpPr/>
            <p:nvPr/>
          </p:nvSpPr>
          <p:spPr>
            <a:xfrm flipH="1">
              <a:off x="1394620" y="1918854"/>
              <a:ext cx="1465066" cy="370051"/>
            </a:xfrm>
            <a:prstGeom prst="wedgeRoundRectCallout">
              <a:avLst>
                <a:gd name="adj1" fmla="val -19371"/>
                <a:gd name="adj2" fmla="val 22685"/>
                <a:gd name="adj3" fmla="val 16667"/>
              </a:avLst>
            </a:prstGeom>
            <a:solidFill>
              <a:schemeClr val="bg1">
                <a:lumMod val="9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182803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510</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Developmental Network Map: What are your buckets?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Network Map: What are your buckets?</dc:title>
  <dc:creator>Kenzie A Cameron</dc:creator>
  <cp:lastModifiedBy>Horowitz, Jeanne</cp:lastModifiedBy>
  <cp:revision>2</cp:revision>
  <dcterms:created xsi:type="dcterms:W3CDTF">2021-03-29T23:47:54Z</dcterms:created>
  <dcterms:modified xsi:type="dcterms:W3CDTF">2021-08-05T21:10:52Z</dcterms:modified>
</cp:coreProperties>
</file>